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BC31268-442B-4718-8863-F928DDC8AFEE}">
  <a:tblStyle styleId="{5BC31268-442B-4718-8863-F928DDC8AFE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Madison Start</a:t>
            </a:r>
            <a:endParaRPr/>
          </a:p>
        </p:txBody>
      </p:sp>
      <p:sp>
        <p:nvSpPr>
          <p:cNvPr id="27" name="Google Shape;2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8" name="Google Shape;14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1" name="Google Shape;18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7" name="Google Shape;19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" name="Google Shape;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" name="Google Shape;4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" name="Google Shape;4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" name="Google Shape;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" name="Google Shape;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Ariana’s Slides</a:t>
            </a:r>
            <a:endParaRPr/>
          </a:p>
        </p:txBody>
      </p:sp>
      <p:sp>
        <p:nvSpPr>
          <p:cNvPr id="61" name="Google Shape;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6" name="Google Shape;13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 descr="FPVC_Logo-960x470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7340"/>
            <a:ext cx="9144000" cy="44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 descr="hp_ETF_logo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548" y="5218377"/>
            <a:ext cx="2768600" cy="120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ster Slide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" name="Google Shape;22;p3" descr="FPVC_Logo-960x470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26063" y="274638"/>
            <a:ext cx="2065994" cy="1011476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/>
          <p:nvPr/>
        </p:nvSpPr>
        <p:spPr>
          <a:xfrm>
            <a:off x="3649048" y="5183730"/>
            <a:ext cx="30528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Final Presentation</a:t>
            </a:r>
            <a:b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University of Akron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Advisor: Dr. Scott Sawyer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4/11/201</a:t>
            </a: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4" descr="https://lh4.googleusercontent.com/sZdWZ5huk390MRQ-jDN1mR0w1wm0PTHtitao3f0zJXeKGPNd1tj0pbRC1k4YufgT2g6TcEi5W-1v9LnxNnVkuormDvbW-uGTZQIW1qol7hdKmsR3grc6tkzECUlrFBTD9-nH--XTrCq1wypqJ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4809" y="4553495"/>
            <a:ext cx="2095500" cy="2095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3"/>
          <p:cNvSpPr txBox="1">
            <a:spLocks noGrp="1"/>
          </p:cNvSpPr>
          <p:nvPr>
            <p:ph type="title"/>
          </p:nvPr>
        </p:nvSpPr>
        <p:spPr>
          <a:xfrm>
            <a:off x="360025" y="178123"/>
            <a:ext cx="6096000" cy="9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Analysis Using FEA</a:t>
            </a:r>
            <a:endParaRPr/>
          </a:p>
        </p:txBody>
      </p:sp>
      <p:pic>
        <p:nvPicPr>
          <p:cNvPr id="151" name="Google Shape;1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175" y="1076900"/>
            <a:ext cx="4166525" cy="26460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13"/>
          <p:cNvGrpSpPr/>
          <p:nvPr/>
        </p:nvGrpSpPr>
        <p:grpSpPr>
          <a:xfrm>
            <a:off x="4636775" y="1097279"/>
            <a:ext cx="2724425" cy="2582096"/>
            <a:chOff x="113375" y="4187179"/>
            <a:chExt cx="2724425" cy="2582096"/>
          </a:xfrm>
        </p:grpSpPr>
        <p:pic>
          <p:nvPicPr>
            <p:cNvPr id="153" name="Google Shape;153;p13"/>
            <p:cNvPicPr preferRelativeResize="0"/>
            <p:nvPr/>
          </p:nvPicPr>
          <p:blipFill rotWithShape="1">
            <a:blip r:embed="rId4">
              <a:alphaModFix/>
            </a:blip>
            <a:srcRect t="5707"/>
            <a:stretch/>
          </p:blipFill>
          <p:spPr>
            <a:xfrm>
              <a:off x="113375" y="4187179"/>
              <a:ext cx="2724424" cy="229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1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3375" y="6480315"/>
              <a:ext cx="2724425" cy="28896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5" name="Google Shape;155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71999" y="3814724"/>
            <a:ext cx="4388166" cy="281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5775" y="3814725"/>
            <a:ext cx="3174900" cy="290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3"/>
          <p:cNvSpPr/>
          <p:nvPr/>
        </p:nvSpPr>
        <p:spPr>
          <a:xfrm>
            <a:off x="4362700" y="3332475"/>
            <a:ext cx="3344100" cy="3903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3"/>
          <p:cNvSpPr/>
          <p:nvPr/>
        </p:nvSpPr>
        <p:spPr>
          <a:xfrm>
            <a:off x="556575" y="6507900"/>
            <a:ext cx="3344100" cy="2835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Vehicle Construction</a:t>
            </a:r>
            <a:endParaRPr/>
          </a:p>
        </p:txBody>
      </p:sp>
      <p:sp>
        <p:nvSpPr>
          <p:cNvPr id="164" name="Google Shape;164;p14"/>
          <p:cNvSpPr txBox="1">
            <a:spLocks noGrp="1"/>
          </p:cNvSpPr>
          <p:nvPr>
            <p:ph type="body" idx="1"/>
          </p:nvPr>
        </p:nvSpPr>
        <p:spPr>
          <a:xfrm>
            <a:off x="72800" y="1165950"/>
            <a:ext cx="6334800" cy="48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Disassembling previous bike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Manufacturing Plate and Bars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Cardboard Cutout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Spacing With Washers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3D Printed Spacers</a:t>
            </a:r>
            <a:endParaRPr/>
          </a:p>
        </p:txBody>
      </p:sp>
      <p:pic>
        <p:nvPicPr>
          <p:cNvPr id="165" name="Google Shape;16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3900" y="1777652"/>
            <a:ext cx="2951926" cy="18302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6" name="Google Shape;166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07600" y="1777650"/>
            <a:ext cx="2272825" cy="2502699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7" name="Google Shape;167;p14"/>
          <p:cNvPicPr preferRelativeResize="0"/>
          <p:nvPr/>
        </p:nvPicPr>
        <p:blipFill rotWithShape="1">
          <a:blip r:embed="rId5">
            <a:alphaModFix/>
          </a:blip>
          <a:srcRect r="10666"/>
          <a:stretch/>
        </p:blipFill>
        <p:spPr>
          <a:xfrm>
            <a:off x="4731350" y="4377800"/>
            <a:ext cx="2272825" cy="23816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8" name="Google Shape;168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03798" y="4377800"/>
            <a:ext cx="1966602" cy="23816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Vehicle Construction</a:t>
            </a:r>
            <a:endParaRPr/>
          </a:p>
        </p:txBody>
      </p:sp>
      <p:sp>
        <p:nvSpPr>
          <p:cNvPr id="175" name="Google Shape;175;p15"/>
          <p:cNvSpPr txBox="1">
            <a:spLocks noGrp="1"/>
          </p:cNvSpPr>
          <p:nvPr>
            <p:ph type="body" idx="1"/>
          </p:nvPr>
        </p:nvSpPr>
        <p:spPr>
          <a:xfrm>
            <a:off x="402100" y="1225225"/>
            <a:ext cx="80880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Design/Build Reservoir 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Calculated volume of fluid needed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Transparent design to monitor amount of fluid being used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Two iterations to adjust length</a:t>
            </a:r>
            <a:endParaRPr/>
          </a:p>
        </p:txBody>
      </p:sp>
      <p:pic>
        <p:nvPicPr>
          <p:cNvPr id="176" name="Google Shape;17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2100" y="3759025"/>
            <a:ext cx="3989000" cy="26933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7" name="Google Shape;17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99935" y="3794451"/>
            <a:ext cx="3690164" cy="26225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Vehicle Construction</a:t>
            </a:r>
            <a:endParaRPr/>
          </a:p>
        </p:txBody>
      </p:sp>
      <p:sp>
        <p:nvSpPr>
          <p:cNvPr id="184" name="Google Shape;184;p16"/>
          <p:cNvSpPr txBox="1">
            <a:spLocks noGrp="1"/>
          </p:cNvSpPr>
          <p:nvPr>
            <p:ph type="body" idx="1"/>
          </p:nvPr>
        </p:nvSpPr>
        <p:spPr>
          <a:xfrm>
            <a:off x="110175" y="1165950"/>
            <a:ext cx="5004300" cy="54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Stabilizer Wheels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Supports pumps on back wheel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Prevents tipping/falling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Finishing Touches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Handlebars/Grips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Painting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Grind away excess bolts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Replace zip ties </a:t>
            </a:r>
            <a:endParaRPr/>
          </a:p>
        </p:txBody>
      </p:sp>
      <p:pic>
        <p:nvPicPr>
          <p:cNvPr id="185" name="Google Shape;185;p16"/>
          <p:cNvPicPr preferRelativeResize="0"/>
          <p:nvPr/>
        </p:nvPicPr>
        <p:blipFill rotWithShape="1">
          <a:blip r:embed="rId3">
            <a:alphaModFix/>
          </a:blip>
          <a:srcRect l="5908"/>
          <a:stretch/>
        </p:blipFill>
        <p:spPr>
          <a:xfrm>
            <a:off x="5114375" y="2098920"/>
            <a:ext cx="3790925" cy="32289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Vehicle Testing</a:t>
            </a:r>
            <a:endParaRPr/>
          </a:p>
        </p:txBody>
      </p:sp>
      <p:pic>
        <p:nvPicPr>
          <p:cNvPr id="191" name="Google Shape;19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8500" y="1417659"/>
            <a:ext cx="2570475" cy="3175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2" name="Google Shape;192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2300" y="2542388"/>
            <a:ext cx="2819400" cy="39909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3" name="Google Shape;193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91925" y="1728775"/>
            <a:ext cx="2724150" cy="340042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Vehicle Testing</a:t>
            </a:r>
            <a:endParaRPr/>
          </a:p>
        </p:txBody>
      </p:sp>
      <p:graphicFrame>
        <p:nvGraphicFramePr>
          <p:cNvPr id="200" name="Google Shape;200;p18"/>
          <p:cNvGraphicFramePr/>
          <p:nvPr/>
        </p:nvGraphicFramePr>
        <p:xfrm>
          <a:off x="435625" y="14906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{5BC31268-442B-4718-8863-F928DDC8AFEE}</a:tableStyleId>
              </a:tblPr>
              <a:tblGrid>
                <a:gridCol w="92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0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4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48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Team Member</a:t>
                      </a:r>
                      <a:endParaRPr sz="1400" b="1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Sprint (100m)</a:t>
                      </a:r>
                      <a:endParaRPr sz="1400" b="1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Efficiency</a:t>
                      </a:r>
                      <a:endParaRPr sz="1400" b="1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Details</a:t>
                      </a:r>
                      <a:endParaRPr sz="1400" b="1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Endurance (1 mi)</a:t>
                      </a:r>
                      <a:endParaRPr sz="1400" b="1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/>
                        <a:t>Details</a:t>
                      </a:r>
                      <a:endParaRPr sz="1400" b="1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/>
                        <a:t>Ariana</a:t>
                      </a:r>
                      <a:endParaRPr sz="14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N/A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N/A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N/A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Bike was too large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/>
                        <a:t>Emily</a:t>
                      </a:r>
                      <a:endParaRPr sz="14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40 s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90 ft 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No-precharge </a:t>
                      </a:r>
                      <a:endParaRPr sz="12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(2500 starting psi)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8 mins 15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Not charging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453 ft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1350 psi pre-charge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9 mins 47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Charging Intermittently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/>
                        <a:t>Madison</a:t>
                      </a:r>
                      <a:endParaRPr sz="14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35 s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105 ft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No-precharge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(2500 starting psi)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7 mins 45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Not Charging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500 ft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1350 psi pre-charge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7 mins 35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Charging Intermittently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9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/>
                        <a:t>Wayne</a:t>
                      </a:r>
                      <a:endParaRPr sz="14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28 s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92 ft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No-precharge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(2500 starting psi)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7 mins 1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Not Charging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3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/>
                    </a:p>
                  </a:txBody>
                  <a:tcPr marL="91425" marR="91425" marT="91425" marB="91425" anchor="ctr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492 ft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1350 psi pre-charge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7 mins 7 sec</a:t>
                      </a:r>
                      <a:endParaRPr sz="1200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Charging Intermittently</a:t>
                      </a:r>
                      <a:endParaRPr sz="1200" u="none" strike="noStrike" cap="none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9"/>
          <p:cNvSpPr txBox="1">
            <a:spLocks noGrp="1"/>
          </p:cNvSpPr>
          <p:nvPr>
            <p:ph type="title"/>
          </p:nvPr>
        </p:nvSpPr>
        <p:spPr>
          <a:xfrm>
            <a:off x="457200" y="274650"/>
            <a:ext cx="6414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Testing and Improvements</a:t>
            </a:r>
            <a:endParaRPr/>
          </a:p>
        </p:txBody>
      </p:sp>
      <p:sp>
        <p:nvSpPr>
          <p:cNvPr id="207" name="Google Shape;207;p19"/>
          <p:cNvSpPr txBox="1">
            <a:spLocks noGrp="1"/>
          </p:cNvSpPr>
          <p:nvPr>
            <p:ph type="body" idx="1"/>
          </p:nvPr>
        </p:nvSpPr>
        <p:spPr>
          <a:xfrm>
            <a:off x="457200" y="1225625"/>
            <a:ext cx="8229600" cy="3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Precharge for endurance must be lowered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~500psi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Rearranging components	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Remove rubbing points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Viewing pressure gauge (proper orientation)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Improve overall balance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Wheel axis bent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True the wheel</a:t>
            </a:r>
            <a:endParaRPr/>
          </a:p>
        </p:txBody>
      </p:sp>
      <p:pic>
        <p:nvPicPr>
          <p:cNvPr id="208" name="Google Shape;20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547" y="5031472"/>
            <a:ext cx="4338450" cy="16754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9" name="Google Shape;209;p19"/>
          <p:cNvPicPr preferRelativeResize="0"/>
          <p:nvPr/>
        </p:nvPicPr>
        <p:blipFill rotWithShape="1">
          <a:blip r:embed="rId4">
            <a:alphaModFix/>
          </a:blip>
          <a:srcRect l="21888" r="8200" b="44292"/>
          <a:stretch/>
        </p:blipFill>
        <p:spPr>
          <a:xfrm>
            <a:off x="4949625" y="4194375"/>
            <a:ext cx="3900425" cy="25125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0"/>
          <p:cNvSpPr txBox="1">
            <a:spLocks noGrp="1"/>
          </p:cNvSpPr>
          <p:nvPr>
            <p:ph type="title"/>
          </p:nvPr>
        </p:nvSpPr>
        <p:spPr>
          <a:xfrm>
            <a:off x="128100" y="62663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Cost Analysis</a:t>
            </a:r>
            <a:endParaRPr/>
          </a:p>
        </p:txBody>
      </p:sp>
      <p:pic>
        <p:nvPicPr>
          <p:cNvPr id="216" name="Google Shape;21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100" y="1051850"/>
            <a:ext cx="4438900" cy="5587524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17" name="Google Shape;217;p20"/>
          <p:cNvPicPr preferRelativeResize="0"/>
          <p:nvPr/>
        </p:nvPicPr>
        <p:blipFill rotWithShape="1">
          <a:blip r:embed="rId4">
            <a:alphaModFix/>
          </a:blip>
          <a:srcRect b="4852"/>
          <a:stretch/>
        </p:blipFill>
        <p:spPr>
          <a:xfrm>
            <a:off x="4632225" y="1416175"/>
            <a:ext cx="4438899" cy="27051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218" name="Google Shape;218;p20"/>
          <p:cNvGrpSpPr/>
          <p:nvPr/>
        </p:nvGrpSpPr>
        <p:grpSpPr>
          <a:xfrm>
            <a:off x="4488644" y="3979063"/>
            <a:ext cx="4793056" cy="3144358"/>
            <a:chOff x="4504776" y="3794008"/>
            <a:chExt cx="5074702" cy="3240270"/>
          </a:xfrm>
        </p:grpSpPr>
        <p:sp>
          <p:nvSpPr>
            <p:cNvPr id="219" name="Google Shape;219;p20"/>
            <p:cNvSpPr/>
            <p:nvPr/>
          </p:nvSpPr>
          <p:spPr>
            <a:xfrm rot="-623324">
              <a:off x="4685244" y="4199097"/>
              <a:ext cx="4713767" cy="2430093"/>
            </a:xfrm>
            <a:prstGeom prst="irregularSeal1">
              <a:avLst/>
            </a:prstGeom>
            <a:solidFill>
              <a:srgbClr val="FFD966"/>
            </a:solidFill>
            <a:ln w="38100" cap="flat" cmpd="sng">
              <a:solidFill>
                <a:srgbClr val="20124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0"/>
            <p:cNvSpPr/>
            <p:nvPr/>
          </p:nvSpPr>
          <p:spPr>
            <a:xfrm rot="-623306">
              <a:off x="5000866" y="4377760"/>
              <a:ext cx="4115573" cy="2047057"/>
            </a:xfrm>
            <a:prstGeom prst="irregularSeal1">
              <a:avLst/>
            </a:prstGeom>
            <a:solidFill>
              <a:srgbClr val="0B5394"/>
            </a:solidFill>
            <a:ln w="38100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20"/>
            <p:cNvSpPr txBox="1"/>
            <p:nvPr/>
          </p:nvSpPr>
          <p:spPr>
            <a:xfrm rot="-971039">
              <a:off x="6201750" y="4812372"/>
              <a:ext cx="2751122" cy="532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Grand Total: $4,006.79</a:t>
              </a:r>
              <a:endParaRPr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Final Vehicle Design</a:t>
            </a:r>
            <a:endParaRPr/>
          </a:p>
        </p:txBody>
      </p:sp>
      <p:pic>
        <p:nvPicPr>
          <p:cNvPr id="227" name="Google Shape;227;p21"/>
          <p:cNvPicPr preferRelativeResize="0"/>
          <p:nvPr/>
        </p:nvPicPr>
        <p:blipFill rotWithShape="1">
          <a:blip r:embed="rId3">
            <a:alphaModFix/>
          </a:blip>
          <a:srcRect l="15178" r="19397" b="17135"/>
          <a:stretch/>
        </p:blipFill>
        <p:spPr>
          <a:xfrm>
            <a:off x="4728325" y="3589150"/>
            <a:ext cx="4313775" cy="27317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8" name="Google Shape;228;p21"/>
          <p:cNvPicPr preferRelativeResize="0"/>
          <p:nvPr/>
        </p:nvPicPr>
        <p:blipFill rotWithShape="1">
          <a:blip r:embed="rId4">
            <a:alphaModFix/>
          </a:blip>
          <a:srcRect l="3605"/>
          <a:stretch/>
        </p:blipFill>
        <p:spPr>
          <a:xfrm>
            <a:off x="131075" y="1417650"/>
            <a:ext cx="4500051" cy="3774049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Lessons Learned</a:t>
            </a:r>
            <a:endParaRPr/>
          </a:p>
        </p:txBody>
      </p:sp>
      <p:sp>
        <p:nvSpPr>
          <p:cNvPr id="235" name="Google Shape;235;p22"/>
          <p:cNvSpPr txBox="1">
            <a:spLocks noGrp="1"/>
          </p:cNvSpPr>
          <p:nvPr>
            <p:ph type="body" idx="1"/>
          </p:nvPr>
        </p:nvSpPr>
        <p:spPr>
          <a:xfrm>
            <a:off x="151475" y="1499725"/>
            <a:ext cx="8535600" cy="46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Teamwork makes the dream work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Focus on safety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Work with vendors/suppliers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More documentation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Shipping process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Hydraulic application</a:t>
            </a:r>
            <a:endParaRPr/>
          </a:p>
        </p:txBody>
      </p:sp>
      <p:pic>
        <p:nvPicPr>
          <p:cNvPr id="236" name="Google Shape;23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908150" y="1829287"/>
            <a:ext cx="2043525" cy="319942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7" name="Google Shape;23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81925" y="3723251"/>
            <a:ext cx="2520575" cy="29438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156750" y="1424175"/>
            <a:ext cx="88107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b="1"/>
              <a:t>Members</a:t>
            </a:r>
            <a:endParaRPr sz="1800"/>
          </a:p>
          <a:p>
            <a:pPr marL="342900" lvl="0" indent="-3365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</a:pPr>
            <a:r>
              <a:rPr lang="en-US" sz="1700"/>
              <a:t>Steve Gluck (Mentor), Wayne Ritchie, Madison Graham, Emily Dicks, Ariana Cupello</a:t>
            </a:r>
            <a:endParaRPr sz="17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br>
              <a:rPr lang="en-US" sz="1800"/>
            </a:br>
            <a:r>
              <a:rPr lang="en-US" sz="1800" b="1"/>
              <a:t>About Us</a:t>
            </a:r>
            <a:endParaRPr sz="1800"/>
          </a:p>
          <a:p>
            <a:pPr marL="3429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All seniors in Mechanical Engineering </a:t>
            </a:r>
            <a:endParaRPr/>
          </a:p>
          <a:p>
            <a:pPr marL="3429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3429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Graduating in May of 2019</a:t>
            </a:r>
            <a:endParaRPr/>
          </a:p>
          <a:p>
            <a:pPr marL="3429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3429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New to Fluid Power Designs</a:t>
            </a:r>
            <a:endParaRPr/>
          </a:p>
          <a:p>
            <a:pPr marL="342900" lvl="0" indent="-2413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/>
          </a:p>
          <a:p>
            <a:pPr marL="342900" lvl="0" indent="-2413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/>
          </a:p>
          <a:p>
            <a: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6" name="Google Shape;3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02000" y="3073225"/>
            <a:ext cx="5109150" cy="35292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Meet the Team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Thank You </a:t>
            </a:r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body" idx="1"/>
          </p:nvPr>
        </p:nvSpPr>
        <p:spPr>
          <a:xfrm>
            <a:off x="457200" y="1309000"/>
            <a:ext cx="8229600" cy="52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NFPA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Parker Hannifin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Steve Gluck - Team Mentor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Bob - Wheel and Wrench Bike Shop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Steve Gerbetz - UA Senior Technician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Wade Nelson - Welding Master</a:t>
            </a:r>
            <a:endParaRPr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Dr. Scott Sawyer - Team Advisor</a:t>
            </a:r>
            <a:endParaRPr/>
          </a:p>
        </p:txBody>
      </p:sp>
      <p:pic>
        <p:nvPicPr>
          <p:cNvPr id="244" name="Google Shape;24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6750" y="1559475"/>
            <a:ext cx="2638326" cy="137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Problem Statement</a:t>
            </a:r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1"/>
          </p:nvPr>
        </p:nvSpPr>
        <p:spPr>
          <a:xfrm>
            <a:off x="374250" y="1417650"/>
            <a:ext cx="83955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Compete in Fluid Power Vehicle Challenge</a:t>
            </a:r>
            <a:endParaRPr/>
          </a:p>
          <a:p>
            <a:pPr marL="914400" lvl="1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Sprint Race: 600 feet </a:t>
            </a:r>
            <a:endParaRPr/>
          </a:p>
          <a:p>
            <a:pPr marL="91440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Efficiency Race: Travel maximum distance using pressurized accumulator (from a stop)</a:t>
            </a:r>
            <a:endParaRPr/>
          </a:p>
          <a:p>
            <a:pPr marL="91440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Endurance Race: Approximately 1 mile time trial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Summary of Midway Presentation </a:t>
            </a:r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457200" y="1684425"/>
            <a:ext cx="8229600" cy="4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Design Objectives</a:t>
            </a:r>
            <a:endParaRPr/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Fluid Power Circuit Design</a:t>
            </a:r>
            <a:endParaRPr/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Hardware Selection</a:t>
            </a:r>
            <a:endParaRPr/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Analysis using FEA</a:t>
            </a:r>
            <a:endParaRPr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Objectives</a:t>
            </a:r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1"/>
          </p:nvPr>
        </p:nvSpPr>
        <p:spPr>
          <a:xfrm>
            <a:off x="160175" y="1417650"/>
            <a:ext cx="4411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Design Goals</a:t>
            </a:r>
            <a:endParaRPr sz="1400">
              <a:solidFill>
                <a:srgbClr val="000000"/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Dual Front Wheels for Stability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Efficiency Challenge</a:t>
            </a:r>
            <a:endParaRPr sz="2000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Optimize Gear Ratios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Endurance Challenge</a:t>
            </a:r>
            <a:endParaRPr sz="2000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Dual Drive/Regeneration Circuits</a:t>
            </a:r>
            <a:endParaRPr sz="2400">
              <a:solidFill>
                <a:srgbClr val="000000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None/>
            </a:pPr>
            <a:endParaRPr sz="24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1"/>
          </p:nvPr>
        </p:nvSpPr>
        <p:spPr>
          <a:xfrm>
            <a:off x="4426400" y="1356475"/>
            <a:ext cx="4717500" cy="54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000000"/>
                </a:solidFill>
              </a:rPr>
              <a:t>Design Outcomes</a:t>
            </a:r>
            <a:endParaRPr sz="1400">
              <a:solidFill>
                <a:srgbClr val="000000"/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Stabilizer Wheels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Component Attachment</a:t>
            </a:r>
            <a:endParaRPr sz="2000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Direct Mesh on Drive Side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Optimized Gear Ratios</a:t>
            </a:r>
            <a:endParaRPr sz="2000">
              <a:solidFill>
                <a:srgbClr val="000000"/>
              </a:solidFill>
            </a:endParaRPr>
          </a:p>
          <a:p>
            <a:pPr marL="914400" lvl="1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○"/>
            </a:pPr>
            <a:r>
              <a:rPr lang="en-US" sz="2000">
                <a:solidFill>
                  <a:srgbClr val="000000"/>
                </a:solidFill>
              </a:rPr>
              <a:t>Back Wheel Gear Hub</a:t>
            </a:r>
            <a:endParaRPr sz="2000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Dual Drive/Regeneration Circuits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Run Simultaneously </a:t>
            </a:r>
            <a:endParaRPr sz="2000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>
                <a:solidFill>
                  <a:srgbClr val="000000"/>
                </a:solidFill>
              </a:rPr>
              <a:t>Rider Comfort</a:t>
            </a:r>
            <a:endParaRPr sz="24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Improved Valve Locations</a:t>
            </a:r>
            <a:endParaRPr sz="2000">
              <a:solidFill>
                <a:srgbClr val="000000"/>
              </a:solidFill>
            </a:endParaRPr>
          </a:p>
          <a:p>
            <a:pPr marL="91440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</a:pPr>
            <a:r>
              <a:rPr lang="en-US" sz="2000">
                <a:solidFill>
                  <a:srgbClr val="000000"/>
                </a:solidFill>
              </a:rPr>
              <a:t>New Seat</a:t>
            </a:r>
            <a:endParaRPr sz="20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Fluid Circuit Design</a:t>
            </a:r>
            <a:endParaRPr/>
          </a:p>
        </p:txBody>
      </p:sp>
      <p:sp>
        <p:nvSpPr>
          <p:cNvPr id="64" name="Google Shape;64;p9"/>
          <p:cNvSpPr txBox="1"/>
          <p:nvPr/>
        </p:nvSpPr>
        <p:spPr>
          <a:xfrm>
            <a:off x="457200" y="1611975"/>
            <a:ext cx="8028900" cy="8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Pump Circuit - Powered by Pedal Input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31172" y="2489772"/>
            <a:ext cx="3280950" cy="32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/>
          <p:nvPr/>
        </p:nvSpPr>
        <p:spPr>
          <a:xfrm>
            <a:off x="3400841" y="3839754"/>
            <a:ext cx="869613" cy="12796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9"/>
          <p:cNvSpPr txBox="1"/>
          <p:nvPr/>
        </p:nvSpPr>
        <p:spPr>
          <a:xfrm>
            <a:off x="2302463" y="4398275"/>
            <a:ext cx="761400" cy="6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9"/>
          <p:cNvSpPr txBox="1"/>
          <p:nvPr/>
        </p:nvSpPr>
        <p:spPr>
          <a:xfrm>
            <a:off x="5981961" y="4371203"/>
            <a:ext cx="878100" cy="6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Pump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9"/>
          <p:cNvSpPr txBox="1"/>
          <p:nvPr/>
        </p:nvSpPr>
        <p:spPr>
          <a:xfrm>
            <a:off x="5436488" y="2972725"/>
            <a:ext cx="1004100" cy="6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Reservoir and Ball Valve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9"/>
          <p:cNvSpPr/>
          <p:nvPr/>
        </p:nvSpPr>
        <p:spPr>
          <a:xfrm rot="10800000">
            <a:off x="4876468" y="5209325"/>
            <a:ext cx="665603" cy="14023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9"/>
          <p:cNvSpPr/>
          <p:nvPr/>
        </p:nvSpPr>
        <p:spPr>
          <a:xfrm>
            <a:off x="4321675" y="3839754"/>
            <a:ext cx="869613" cy="13886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9"/>
          <p:cNvSpPr/>
          <p:nvPr/>
        </p:nvSpPr>
        <p:spPr>
          <a:xfrm rot="10800000">
            <a:off x="4069507" y="5203754"/>
            <a:ext cx="665601" cy="14580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9"/>
          <p:cNvSpPr/>
          <p:nvPr/>
        </p:nvSpPr>
        <p:spPr>
          <a:xfrm rot="10800000">
            <a:off x="3320433" y="5199485"/>
            <a:ext cx="689641" cy="13745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9"/>
          <p:cNvSpPr/>
          <p:nvPr/>
        </p:nvSpPr>
        <p:spPr>
          <a:xfrm rot="5400000">
            <a:off x="5321895" y="4108990"/>
            <a:ext cx="519735" cy="14878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9"/>
          <p:cNvSpPr/>
          <p:nvPr/>
        </p:nvSpPr>
        <p:spPr>
          <a:xfrm rot="5400000">
            <a:off x="5340826" y="4835899"/>
            <a:ext cx="519735" cy="1487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9"/>
          <p:cNvSpPr/>
          <p:nvPr/>
        </p:nvSpPr>
        <p:spPr>
          <a:xfrm rot="-5400000">
            <a:off x="2999375" y="4900964"/>
            <a:ext cx="519735" cy="1246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9"/>
          <p:cNvSpPr/>
          <p:nvPr/>
        </p:nvSpPr>
        <p:spPr>
          <a:xfrm rot="-5400000">
            <a:off x="3006201" y="4072590"/>
            <a:ext cx="519735" cy="13424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46850" y="2489650"/>
            <a:ext cx="3601100" cy="4199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8449" y="2393500"/>
            <a:ext cx="3774468" cy="4401699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Fluid Circuit Design</a:t>
            </a:r>
            <a:endParaRPr/>
          </a:p>
        </p:txBody>
      </p:sp>
      <p:sp>
        <p:nvSpPr>
          <p:cNvPr id="85" name="Google Shape;85;p10"/>
          <p:cNvSpPr txBox="1">
            <a:spLocks noGrp="1"/>
          </p:cNvSpPr>
          <p:nvPr>
            <p:ph type="body" idx="1"/>
          </p:nvPr>
        </p:nvSpPr>
        <p:spPr>
          <a:xfrm>
            <a:off x="457200" y="1412041"/>
            <a:ext cx="4053000" cy="10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/>
              <a:t>Accumulation Circuit Charging</a:t>
            </a:r>
            <a:endParaRPr/>
          </a:p>
        </p:txBody>
      </p:sp>
      <p:sp>
        <p:nvSpPr>
          <p:cNvPr id="86" name="Google Shape;86;p10"/>
          <p:cNvSpPr txBox="1"/>
          <p:nvPr/>
        </p:nvSpPr>
        <p:spPr>
          <a:xfrm>
            <a:off x="4572000" y="1454558"/>
            <a:ext cx="4304400" cy="10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Accumulation Circuit Discharging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0"/>
          <p:cNvSpPr/>
          <p:nvPr/>
        </p:nvSpPr>
        <p:spPr>
          <a:xfrm rot="5400000">
            <a:off x="2514950" y="4677125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0"/>
          <p:cNvSpPr txBox="1"/>
          <p:nvPr/>
        </p:nvSpPr>
        <p:spPr>
          <a:xfrm>
            <a:off x="1128238" y="6242675"/>
            <a:ext cx="1623005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Pump/Motor (Acting as Pump)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/>
          <p:nvPr/>
        </p:nvSpPr>
        <p:spPr>
          <a:xfrm>
            <a:off x="457200" y="4460975"/>
            <a:ext cx="828900" cy="5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4-Way Valve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0"/>
          <p:cNvSpPr txBox="1"/>
          <p:nvPr/>
        </p:nvSpPr>
        <p:spPr>
          <a:xfrm>
            <a:off x="3198975" y="3782250"/>
            <a:ext cx="10113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Reservoir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0"/>
          <p:cNvSpPr txBox="1"/>
          <p:nvPr/>
        </p:nvSpPr>
        <p:spPr>
          <a:xfrm>
            <a:off x="1838947" y="2324883"/>
            <a:ext cx="12651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Accumulator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0"/>
          <p:cNvSpPr txBox="1"/>
          <p:nvPr/>
        </p:nvSpPr>
        <p:spPr>
          <a:xfrm>
            <a:off x="457200" y="2635800"/>
            <a:ext cx="18546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Reservoir and Pressure Relief Valve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0"/>
          <p:cNvSpPr txBox="1"/>
          <p:nvPr/>
        </p:nvSpPr>
        <p:spPr>
          <a:xfrm>
            <a:off x="356875" y="3998150"/>
            <a:ext cx="1517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Pressure Gauge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0"/>
          <p:cNvSpPr txBox="1"/>
          <p:nvPr/>
        </p:nvSpPr>
        <p:spPr>
          <a:xfrm rot="-5400000">
            <a:off x="2107388" y="3555125"/>
            <a:ext cx="1296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3-Way Ball Valve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0"/>
          <p:cNvSpPr/>
          <p:nvPr/>
        </p:nvSpPr>
        <p:spPr>
          <a:xfrm rot="-5400000">
            <a:off x="2122256" y="3636907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0"/>
          <p:cNvSpPr/>
          <p:nvPr/>
        </p:nvSpPr>
        <p:spPr>
          <a:xfrm rot="-5400000">
            <a:off x="2137950" y="4634825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0"/>
          <p:cNvSpPr/>
          <p:nvPr/>
        </p:nvSpPr>
        <p:spPr>
          <a:xfrm rot="10800000">
            <a:off x="1762825" y="3575138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0"/>
          <p:cNvSpPr/>
          <p:nvPr/>
        </p:nvSpPr>
        <p:spPr>
          <a:xfrm rot="10800000">
            <a:off x="2775969" y="3353698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0"/>
          <p:cNvSpPr/>
          <p:nvPr/>
        </p:nvSpPr>
        <p:spPr>
          <a:xfrm rot="2700000">
            <a:off x="6597731" y="4645932"/>
            <a:ext cx="535275" cy="16350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0"/>
          <p:cNvSpPr/>
          <p:nvPr/>
        </p:nvSpPr>
        <p:spPr>
          <a:xfrm rot="-2316756">
            <a:off x="6591596" y="4625832"/>
            <a:ext cx="540358" cy="16858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0"/>
          <p:cNvSpPr/>
          <p:nvPr/>
        </p:nvSpPr>
        <p:spPr>
          <a:xfrm rot="5400000">
            <a:off x="6418600" y="3678150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0"/>
          <p:cNvSpPr/>
          <p:nvPr/>
        </p:nvSpPr>
        <p:spPr>
          <a:xfrm rot="-5400000">
            <a:off x="6818127" y="4127057"/>
            <a:ext cx="408414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0"/>
          <p:cNvSpPr/>
          <p:nvPr/>
        </p:nvSpPr>
        <p:spPr>
          <a:xfrm>
            <a:off x="2688800" y="5313412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0"/>
          <p:cNvSpPr/>
          <p:nvPr/>
        </p:nvSpPr>
        <p:spPr>
          <a:xfrm rot="5400000">
            <a:off x="3041451" y="5532155"/>
            <a:ext cx="291296" cy="15060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0"/>
          <p:cNvSpPr/>
          <p:nvPr/>
        </p:nvSpPr>
        <p:spPr>
          <a:xfrm rot="5400000">
            <a:off x="3022250" y="5911515"/>
            <a:ext cx="345593" cy="14708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0"/>
          <p:cNvSpPr/>
          <p:nvPr/>
        </p:nvSpPr>
        <p:spPr>
          <a:xfrm>
            <a:off x="1898881" y="5314693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0"/>
          <p:cNvSpPr/>
          <p:nvPr/>
        </p:nvSpPr>
        <p:spPr>
          <a:xfrm rot="-5400000">
            <a:off x="1753378" y="5931270"/>
            <a:ext cx="302890" cy="13175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0"/>
          <p:cNvSpPr/>
          <p:nvPr/>
        </p:nvSpPr>
        <p:spPr>
          <a:xfrm rot="-5400000">
            <a:off x="1734963" y="5579284"/>
            <a:ext cx="324363" cy="1415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0"/>
          <p:cNvSpPr/>
          <p:nvPr/>
        </p:nvSpPr>
        <p:spPr>
          <a:xfrm rot="10800000">
            <a:off x="2703667" y="6161788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0"/>
          <p:cNvSpPr/>
          <p:nvPr/>
        </p:nvSpPr>
        <p:spPr>
          <a:xfrm rot="10800000">
            <a:off x="1926474" y="6161788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0"/>
          <p:cNvSpPr/>
          <p:nvPr/>
        </p:nvSpPr>
        <p:spPr>
          <a:xfrm rot="-5400000">
            <a:off x="6524109" y="5088468"/>
            <a:ext cx="313200" cy="165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0"/>
          <p:cNvSpPr txBox="1"/>
          <p:nvPr/>
        </p:nvSpPr>
        <p:spPr>
          <a:xfrm>
            <a:off x="5355464" y="6231849"/>
            <a:ext cx="1623005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Pump/Motor (Acting as Motor)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0"/>
          <p:cNvSpPr/>
          <p:nvPr/>
        </p:nvSpPr>
        <p:spPr>
          <a:xfrm rot="-5400000" flipH="1">
            <a:off x="7266660" y="5487759"/>
            <a:ext cx="374700" cy="155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0"/>
          <p:cNvSpPr/>
          <p:nvPr/>
        </p:nvSpPr>
        <p:spPr>
          <a:xfrm rot="-5400000">
            <a:off x="6780579" y="3657069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0"/>
          <p:cNvSpPr/>
          <p:nvPr/>
        </p:nvSpPr>
        <p:spPr>
          <a:xfrm>
            <a:off x="7107833" y="3407918"/>
            <a:ext cx="498300" cy="150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0"/>
          <p:cNvSpPr/>
          <p:nvPr/>
        </p:nvSpPr>
        <p:spPr>
          <a:xfrm rot="5400000">
            <a:off x="6852731" y="5080236"/>
            <a:ext cx="354000" cy="181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0"/>
          <p:cNvSpPr/>
          <p:nvPr/>
        </p:nvSpPr>
        <p:spPr>
          <a:xfrm rot="5400000" flipH="1">
            <a:off x="6052318" y="5885978"/>
            <a:ext cx="383700" cy="159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0"/>
          <p:cNvSpPr/>
          <p:nvPr/>
        </p:nvSpPr>
        <p:spPr>
          <a:xfrm rot="-5400000" flipH="1">
            <a:off x="7266660" y="5883249"/>
            <a:ext cx="374700" cy="155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0"/>
          <p:cNvSpPr/>
          <p:nvPr/>
        </p:nvSpPr>
        <p:spPr>
          <a:xfrm rot="5400000" flipH="1">
            <a:off x="6052318" y="5481751"/>
            <a:ext cx="383700" cy="159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10"/>
          <p:cNvSpPr/>
          <p:nvPr/>
        </p:nvSpPr>
        <p:spPr>
          <a:xfrm rot="10800000" flipH="1">
            <a:off x="7105016" y="5276520"/>
            <a:ext cx="313200" cy="165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0"/>
          <p:cNvSpPr/>
          <p:nvPr/>
        </p:nvSpPr>
        <p:spPr>
          <a:xfrm rot="10800000" flipH="1">
            <a:off x="6305384" y="5287397"/>
            <a:ext cx="313200" cy="165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0"/>
          <p:cNvSpPr/>
          <p:nvPr/>
        </p:nvSpPr>
        <p:spPr>
          <a:xfrm flipH="1">
            <a:off x="7029528" y="6065900"/>
            <a:ext cx="391500" cy="165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0"/>
          <p:cNvSpPr/>
          <p:nvPr/>
        </p:nvSpPr>
        <p:spPr>
          <a:xfrm flipH="1">
            <a:off x="6305300" y="6065900"/>
            <a:ext cx="414600" cy="165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0"/>
          <p:cNvSpPr/>
          <p:nvPr/>
        </p:nvSpPr>
        <p:spPr>
          <a:xfrm rot="10800000">
            <a:off x="6211691" y="3591719"/>
            <a:ext cx="355174" cy="17531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Hardware Selection</a:t>
            </a:r>
            <a:endParaRPr/>
          </a:p>
        </p:txBody>
      </p:sp>
      <p:sp>
        <p:nvSpPr>
          <p:cNvPr id="130" name="Google Shape;130;p11"/>
          <p:cNvSpPr txBox="1">
            <a:spLocks noGrp="1"/>
          </p:cNvSpPr>
          <p:nvPr>
            <p:ph type="body" idx="1"/>
          </p:nvPr>
        </p:nvSpPr>
        <p:spPr>
          <a:xfrm>
            <a:off x="457200" y="1165950"/>
            <a:ext cx="8229600" cy="5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Pedal Circuit</a:t>
            </a:r>
            <a:endParaRPr b="1"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Eaton 26002 RZC Pump</a:t>
            </a:r>
            <a:endParaRPr/>
          </a:p>
          <a:p>
            <a:pPr marL="137160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0.5 CIR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Eaton 26 Series Motor</a:t>
            </a:r>
            <a:endParaRPr/>
          </a:p>
          <a:p>
            <a:pPr marL="137160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0.54 CIR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b="1"/>
              <a:t>Accumulation Circuit</a:t>
            </a:r>
            <a:endParaRPr b="1"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1 Pint Accumulator</a:t>
            </a:r>
            <a:endParaRPr/>
          </a:p>
          <a:p>
            <a:pPr marL="137160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Precharge pressure = 0.9*1500 = 1350 psi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5000 psi Pressure Relief Valve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Parker F11-5 Motor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/>
              <a:t>Eaton 4-Way Valve</a:t>
            </a:r>
            <a:endParaRPr/>
          </a:p>
        </p:txBody>
      </p:sp>
      <p:pic>
        <p:nvPicPr>
          <p:cNvPr id="131" name="Google Shape;13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62691">
            <a:off x="5721700" y="1534413"/>
            <a:ext cx="1194295" cy="1194295"/>
          </a:xfrm>
          <a:prstGeom prst="rect">
            <a:avLst/>
          </a:prstGeom>
          <a:noFill/>
          <a:ln w="114300" cap="sq" cmpd="thickThin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132" name="Google Shape;132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3200" y="4678680"/>
            <a:ext cx="2305050" cy="1981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3" name="Google Shape;133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36013" y="2265142"/>
            <a:ext cx="1803938" cy="1803938"/>
          </a:xfrm>
          <a:prstGeom prst="snip2DiagRect">
            <a:avLst>
              <a:gd name="adj1" fmla="val 32916"/>
              <a:gd name="adj2" fmla="val 16667"/>
            </a:avLst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88900" algn="tl" rotWithShape="0">
              <a:srgbClr val="000000">
                <a:alpha val="44705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EA04"/>
            </a:gs>
            <a:gs pos="40000">
              <a:srgbClr val="A6CBDE"/>
            </a:gs>
            <a:gs pos="63000">
              <a:srgbClr val="A6CBDE"/>
            </a:gs>
            <a:gs pos="93000">
              <a:srgbClr val="306786"/>
            </a:gs>
            <a:gs pos="100000">
              <a:srgbClr val="306786"/>
            </a:gs>
          </a:gsLst>
          <a:lin ang="8100000" scaled="0"/>
        </a:gra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"/>
          <p:cNvSpPr txBox="1">
            <a:spLocks noGrp="1"/>
          </p:cNvSpPr>
          <p:nvPr>
            <p:ph type="title"/>
          </p:nvPr>
        </p:nvSpPr>
        <p:spPr>
          <a:xfrm>
            <a:off x="473400" y="218622"/>
            <a:ext cx="6096000" cy="8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Analysis Using FEA</a:t>
            </a:r>
            <a:endParaRPr/>
          </a:p>
        </p:txBody>
      </p:sp>
      <p:pic>
        <p:nvPicPr>
          <p:cNvPr id="139" name="Google Shape;13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8625" y="1306850"/>
            <a:ext cx="4331774" cy="261889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0" name="Google Shape;140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8625" y="3889050"/>
            <a:ext cx="4331775" cy="269665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1" name="Google Shape;141;p12"/>
          <p:cNvPicPr preferRelativeResize="0"/>
          <p:nvPr/>
        </p:nvPicPr>
        <p:blipFill rotWithShape="1">
          <a:blip r:embed="rId5">
            <a:alphaModFix/>
          </a:blip>
          <a:srcRect b="46726"/>
          <a:stretch/>
        </p:blipFill>
        <p:spPr>
          <a:xfrm>
            <a:off x="290225" y="1052775"/>
            <a:ext cx="3114800" cy="237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2"/>
          <p:cNvPicPr preferRelativeResize="0"/>
          <p:nvPr/>
        </p:nvPicPr>
        <p:blipFill rotWithShape="1">
          <a:blip r:embed="rId5">
            <a:alphaModFix/>
          </a:blip>
          <a:srcRect t="53051"/>
          <a:stretch/>
        </p:blipFill>
        <p:spPr>
          <a:xfrm>
            <a:off x="290225" y="3429000"/>
            <a:ext cx="3114800" cy="2221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2"/>
          <p:cNvSpPr/>
          <p:nvPr/>
        </p:nvSpPr>
        <p:spPr>
          <a:xfrm>
            <a:off x="175575" y="5208900"/>
            <a:ext cx="3344100" cy="2835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2"/>
          <p:cNvSpPr txBox="1"/>
          <p:nvPr/>
        </p:nvSpPr>
        <p:spPr>
          <a:xfrm>
            <a:off x="290225" y="5732550"/>
            <a:ext cx="3255000" cy="8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Tangential Load on a Gear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Wt=Torque/radius</a:t>
            </a:r>
            <a:endParaRPr sz="1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Overall Load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W=Wt/cos(phi)</a:t>
            </a:r>
            <a:endParaRPr sz="1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</Words>
  <Application>Microsoft Office PowerPoint</Application>
  <PresentationFormat>On-screen Show (4:3)</PresentationFormat>
  <Paragraphs>190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Meet the Team</vt:lpstr>
      <vt:lpstr>Problem Statement</vt:lpstr>
      <vt:lpstr>Summary of Midway Presentation </vt:lpstr>
      <vt:lpstr>Objectives</vt:lpstr>
      <vt:lpstr>Fluid Circuit Design</vt:lpstr>
      <vt:lpstr>Fluid Circuit Design</vt:lpstr>
      <vt:lpstr>Hardware Selection</vt:lpstr>
      <vt:lpstr>Analysis Using FEA</vt:lpstr>
      <vt:lpstr>Analysis Using FEA</vt:lpstr>
      <vt:lpstr>Vehicle Construction</vt:lpstr>
      <vt:lpstr>Vehicle Construction</vt:lpstr>
      <vt:lpstr>Vehicle Construction</vt:lpstr>
      <vt:lpstr>Vehicle Testing</vt:lpstr>
      <vt:lpstr>Vehicle Testing</vt:lpstr>
      <vt:lpstr>Testing and Improvements</vt:lpstr>
      <vt:lpstr>Cost Analysis</vt:lpstr>
      <vt:lpstr>Final Vehicle Design</vt:lpstr>
      <vt:lpstr>Lessons Learned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Madison Graham</dc:creator>
  <cp:lastModifiedBy>Madison Graham</cp:lastModifiedBy>
  <cp:revision>2</cp:revision>
  <dcterms:modified xsi:type="dcterms:W3CDTF">2019-04-25T20:30:29Z</dcterms:modified>
</cp:coreProperties>
</file>